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6" r:id="rId2"/>
    <p:sldId id="257" r:id="rId3"/>
    <p:sldId id="258" r:id="rId4"/>
    <p:sldId id="261" r:id="rId5"/>
    <p:sldId id="262" r:id="rId6"/>
    <p:sldId id="264" r:id="rId7"/>
    <p:sldId id="265" r:id="rId8"/>
    <p:sldId id="283" r:id="rId9"/>
    <p:sldId id="266" r:id="rId10"/>
    <p:sldId id="268" r:id="rId11"/>
    <p:sldId id="269" r:id="rId12"/>
    <p:sldId id="270" r:id="rId13"/>
    <p:sldId id="277" r:id="rId14"/>
    <p:sldId id="280" r:id="rId15"/>
    <p:sldId id="281" r:id="rId16"/>
    <p:sldId id="271" r:id="rId17"/>
    <p:sldId id="272" r:id="rId18"/>
    <p:sldId id="276" r:id="rId19"/>
    <p:sldId id="282" r:id="rId20"/>
    <p:sldId id="284" r:id="rId21"/>
    <p:sldId id="285" r:id="rId22"/>
    <p:sldId id="290" r:id="rId23"/>
    <p:sldId id="287" r:id="rId24"/>
    <p:sldId id="291" r:id="rId25"/>
    <p:sldId id="279" r:id="rId26"/>
    <p:sldId id="311" r:id="rId27"/>
    <p:sldId id="312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3" r:id="rId48"/>
    <p:sldId id="314" r:id="rId49"/>
    <p:sldId id="315" r:id="rId50"/>
    <p:sldId id="275" r:id="rId51"/>
    <p:sldId id="316" r:id="rId52"/>
    <p:sldId id="321" r:id="rId53"/>
    <p:sldId id="317" r:id="rId54"/>
    <p:sldId id="318" r:id="rId55"/>
    <p:sldId id="320" r:id="rId56"/>
    <p:sldId id="319" r:id="rId57"/>
    <p:sldId id="288" r:id="rId58"/>
    <p:sldId id="289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4064E-7B68-4049-B8B4-5380C1670E01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55DC8-79DB-4065-A1D9-9110A11DF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93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655DC8-79DB-4065-A1D9-9110A11DF74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061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9A88-0165-465B-9CCC-368BAA362EB9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86B4-8CE3-4BA5-BB79-277EC8350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1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9A88-0165-465B-9CCC-368BAA362EB9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86B4-8CE3-4BA5-BB79-277EC8350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49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9A88-0165-465B-9CCC-368BAA362EB9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86B4-8CE3-4BA5-BB79-277EC8350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92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9A88-0165-465B-9CCC-368BAA362EB9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86B4-8CE3-4BA5-BB79-277EC8350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20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9A88-0165-465B-9CCC-368BAA362EB9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86B4-8CE3-4BA5-BB79-277EC8350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59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9A88-0165-465B-9CCC-368BAA362EB9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86B4-8CE3-4BA5-BB79-277EC8350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9A88-0165-465B-9CCC-368BAA362EB9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86B4-8CE3-4BA5-BB79-277EC8350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7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9A88-0165-465B-9CCC-368BAA362EB9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86B4-8CE3-4BA5-BB79-277EC8350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0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9A88-0165-465B-9CCC-368BAA362EB9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86B4-8CE3-4BA5-BB79-277EC8350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55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9A88-0165-465B-9CCC-368BAA362EB9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86B4-8CE3-4BA5-BB79-277EC8350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33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9A88-0165-465B-9CCC-368BAA362EB9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286B4-8CE3-4BA5-BB79-277EC8350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398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29A88-0165-465B-9CCC-368BAA362EB9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286B4-8CE3-4BA5-BB79-277EC8350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83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871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Cold War 1945-1991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0"/>
            <a:ext cx="6400800" cy="609600"/>
          </a:xfrm>
        </p:spPr>
        <p:txBody>
          <a:bodyPr/>
          <a:lstStyle/>
          <a:p>
            <a:r>
              <a:rPr lang="en-US" dirty="0" smtClean="0"/>
              <a:t>Mr. Condry’s Social Studies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43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North Atlantic Treaty Organization (1949)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sz="3800" dirty="0" smtClean="0">
                <a:solidFill>
                  <a:srgbClr val="FFFF00"/>
                </a:solidFill>
              </a:rPr>
              <a:t>Military alliance to counter Soviet expansion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sz="2900" dirty="0" smtClean="0">
              <a:solidFill>
                <a:srgbClr val="FFFF00"/>
              </a:solidFill>
            </a:endParaRPr>
          </a:p>
          <a:p>
            <a:endParaRPr lang="en-US" sz="2900" dirty="0" smtClean="0">
              <a:solidFill>
                <a:srgbClr val="FFFF00"/>
              </a:solidFill>
            </a:endParaRPr>
          </a:p>
          <a:p>
            <a:endParaRPr lang="en-US" sz="2900" dirty="0">
              <a:solidFill>
                <a:srgbClr val="FFFF00"/>
              </a:solidFill>
            </a:endParaRPr>
          </a:p>
          <a:p>
            <a:endParaRPr lang="en-US" sz="29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900" dirty="0" smtClean="0"/>
              <a:t>-United States					        -Luxemburg</a:t>
            </a:r>
          </a:p>
          <a:p>
            <a:pPr marL="0" indent="0">
              <a:buNone/>
            </a:pPr>
            <a:r>
              <a:rPr lang="en-US" sz="2900" dirty="0" smtClean="0"/>
              <a:t>-Belgium						       -Netherlands</a:t>
            </a:r>
          </a:p>
          <a:p>
            <a:pPr marL="0" indent="0">
              <a:buNone/>
            </a:pPr>
            <a:r>
              <a:rPr lang="en-US" sz="2900" dirty="0" smtClean="0"/>
              <a:t>-Britain						       -Norway</a:t>
            </a:r>
          </a:p>
          <a:p>
            <a:pPr marL="0" indent="0">
              <a:buNone/>
            </a:pPr>
            <a:r>
              <a:rPr lang="en-US" sz="2900" dirty="0" smtClean="0"/>
              <a:t>-Canada						       -Portugal</a:t>
            </a:r>
          </a:p>
          <a:p>
            <a:pPr marL="0" indent="0">
              <a:buNone/>
            </a:pPr>
            <a:r>
              <a:rPr lang="en-US" sz="2900" dirty="0" smtClean="0"/>
              <a:t>-Denmark					       -Greece (1952)</a:t>
            </a:r>
          </a:p>
          <a:p>
            <a:pPr marL="0" indent="0">
              <a:buNone/>
            </a:pPr>
            <a:r>
              <a:rPr lang="en-US" sz="2900" dirty="0" smtClean="0"/>
              <a:t>-France						       -Turkey (1952)</a:t>
            </a:r>
          </a:p>
          <a:p>
            <a:pPr marL="0" indent="0">
              <a:buNone/>
            </a:pPr>
            <a:r>
              <a:rPr lang="en-US" sz="2900" dirty="0" smtClean="0"/>
              <a:t>-Iceland						       -West Germany (1955)</a:t>
            </a:r>
          </a:p>
          <a:p>
            <a:pPr marL="0" indent="0">
              <a:buNone/>
            </a:pPr>
            <a:r>
              <a:rPr lang="en-US" sz="2900" dirty="0" smtClean="0"/>
              <a:t>-Italy						       -Spain (1983)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395949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Warsaw Pact (1955)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88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Soviet Union and satellite states rival alliance to NATO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-U.S.S.R							-East Germany</a:t>
            </a:r>
          </a:p>
          <a:p>
            <a:pPr marL="0" indent="0">
              <a:buNone/>
            </a:pPr>
            <a:r>
              <a:rPr lang="en-US" sz="2000" dirty="0" smtClean="0"/>
              <a:t>-Albania                                                                                                 -Hungary</a:t>
            </a:r>
          </a:p>
          <a:p>
            <a:pPr marL="0" indent="0">
              <a:buNone/>
            </a:pPr>
            <a:r>
              <a:rPr lang="en-US" sz="2000" dirty="0" smtClean="0"/>
              <a:t>-Bulgaria                                                                                                -Poland</a:t>
            </a:r>
          </a:p>
          <a:p>
            <a:pPr marL="0" indent="0">
              <a:buNone/>
            </a:pPr>
            <a:r>
              <a:rPr lang="en-US" sz="2000" dirty="0" smtClean="0"/>
              <a:t>-Czechoslovakia                                                                                    -Romania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7279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China turns Communist (1949)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24794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Mao </a:t>
            </a:r>
            <a:r>
              <a:rPr lang="en-US" dirty="0" err="1" smtClean="0"/>
              <a:t>Tse</a:t>
            </a:r>
            <a:r>
              <a:rPr lang="en-US" dirty="0" smtClean="0"/>
              <a:t> Tung, defeats Chang Kai Shak in a Chinese Civil War.</a:t>
            </a:r>
          </a:p>
          <a:p>
            <a:endParaRPr lang="en-US" dirty="0"/>
          </a:p>
          <a:p>
            <a:r>
              <a:rPr lang="en-US" dirty="0" smtClean="0"/>
              <a:t>China became a communistic country.</a:t>
            </a:r>
          </a:p>
          <a:p>
            <a:endParaRPr lang="en-US" dirty="0"/>
          </a:p>
          <a:p>
            <a:r>
              <a:rPr lang="en-US" dirty="0" smtClean="0"/>
              <a:t>Chang Kai Shak is exiled to Taiwan</a:t>
            </a:r>
          </a:p>
          <a:p>
            <a:endParaRPr lang="en-US" dirty="0"/>
          </a:p>
          <a:p>
            <a:r>
              <a:rPr lang="en-US" dirty="0" smtClean="0"/>
              <a:t>Mao </a:t>
            </a:r>
            <a:r>
              <a:rPr lang="en-US" dirty="0" err="1" smtClean="0"/>
              <a:t>Tse</a:t>
            </a:r>
            <a:r>
              <a:rPr lang="en-US" dirty="0" smtClean="0"/>
              <a:t> Tung becomes the Communistic leader of China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U.S. believed there was a communist plot to rule the world.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9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Arms Race (1949)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57620" cy="4525963"/>
          </a:xfrm>
        </p:spPr>
        <p:txBody>
          <a:bodyPr/>
          <a:lstStyle/>
          <a:p>
            <a:r>
              <a:rPr lang="en-US" dirty="0" smtClean="0"/>
              <a:t>U.S.S.R develops the atomic bomb</a:t>
            </a:r>
          </a:p>
          <a:p>
            <a:endParaRPr lang="en-US" dirty="0"/>
          </a:p>
          <a:p>
            <a:r>
              <a:rPr lang="en-US" dirty="0" smtClean="0"/>
              <a:t>U.S. and U.S.S.R begin to compete with the development of nuclear arms.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767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Communism in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5095875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Red Scare was Americans response to the fear of Communism</a:t>
            </a:r>
          </a:p>
          <a:p>
            <a:endParaRPr lang="en-US" dirty="0"/>
          </a:p>
          <a:p>
            <a:r>
              <a:rPr lang="en-US" dirty="0" smtClean="0"/>
              <a:t>Senator Joseph McCarthy accused 205 U.S. government officials of being Communist.</a:t>
            </a:r>
          </a:p>
          <a:p>
            <a:endParaRPr lang="en-US" dirty="0"/>
          </a:p>
          <a:p>
            <a:r>
              <a:rPr lang="en-US" dirty="0" smtClean="0"/>
              <a:t>McCarthyism to destroy or assassinate one’s character without proof and it ruined the careers of many Americans.</a:t>
            </a:r>
          </a:p>
          <a:p>
            <a:endParaRPr lang="en-US" dirty="0"/>
          </a:p>
          <a:p>
            <a:r>
              <a:rPr lang="en-US" dirty="0" smtClean="0"/>
              <a:t>Became a witch hunt that led to Americans pledging a “loyalty oath” to the United States.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61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Communism in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Ethel and Julius Rosenberg would be accused of giving away atomic bomb secrets.</a:t>
            </a:r>
          </a:p>
          <a:p>
            <a:endParaRPr lang="en-US" dirty="0"/>
          </a:p>
          <a:p>
            <a:r>
              <a:rPr lang="en-US" dirty="0" smtClean="0"/>
              <a:t>Charged with                                                              espionage                                                          they would be                                                found guilty                                                        and executed in                                              1953.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608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Korean War (1950 – 1953)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4953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North Korea invades South Korea</a:t>
            </a:r>
          </a:p>
          <a:p>
            <a:endParaRPr lang="en-US" dirty="0"/>
          </a:p>
          <a:p>
            <a:r>
              <a:rPr lang="en-US" dirty="0" smtClean="0"/>
              <a:t>North Korea was a communist nation                                                and South Korea was a democracy.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First war of “Containment” policy                                                                                to stop communism.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“Police action” not a declared war.</a:t>
            </a:r>
          </a:p>
          <a:p>
            <a:endParaRPr lang="en-US" dirty="0"/>
          </a:p>
          <a:p>
            <a:r>
              <a:rPr lang="en-US" dirty="0" smtClean="0"/>
              <a:t>President Truman leads United                                             Nations</a:t>
            </a:r>
          </a:p>
          <a:p>
            <a:endParaRPr lang="en-US" dirty="0"/>
          </a:p>
          <a:p>
            <a:r>
              <a:rPr lang="en-US" dirty="0" smtClean="0"/>
              <a:t>General Douglas MacArthur                                            commanded U.S. and U.N. troops</a:t>
            </a:r>
          </a:p>
          <a:p>
            <a:endParaRPr lang="en-US" dirty="0"/>
          </a:p>
          <a:p>
            <a:r>
              <a:rPr lang="en-US" dirty="0" smtClean="0"/>
              <a:t>Called “forgotten war”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1635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Truman vs. MacArthur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Truman fires General MacArthur when he advises Truman he would use nuclear weapons against the Chinese.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71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Korean War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Stalemate by 1953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President Eisenhower                                        negotiated an end to war.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Divided at 38</a:t>
            </a:r>
            <a:r>
              <a:rPr lang="en-US" baseline="30000" dirty="0" smtClean="0">
                <a:solidFill>
                  <a:srgbClr val="FFFF00"/>
                </a:solidFill>
              </a:rPr>
              <a:t>th</a:t>
            </a:r>
            <a:r>
              <a:rPr lang="en-US" dirty="0" smtClean="0">
                <a:solidFill>
                  <a:srgbClr val="FFFF00"/>
                </a:solidFill>
              </a:rPr>
              <a:t> parallel</a:t>
            </a:r>
          </a:p>
          <a:p>
            <a:endParaRPr lang="en-US" dirty="0"/>
          </a:p>
          <a:p>
            <a:r>
              <a:rPr lang="en-US" dirty="0" smtClean="0"/>
              <a:t>Communism contained</a:t>
            </a:r>
          </a:p>
          <a:p>
            <a:endParaRPr lang="en-US" dirty="0"/>
          </a:p>
          <a:p>
            <a:r>
              <a:rPr lang="en-US" dirty="0" smtClean="0"/>
              <a:t>Remains divided today.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69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McCarthyism 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4953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Attacked wealthy and Privileged</a:t>
            </a:r>
          </a:p>
          <a:p>
            <a:endParaRPr lang="en-US" dirty="0"/>
          </a:p>
          <a:p>
            <a:r>
              <a:rPr lang="en-US" dirty="0" smtClean="0"/>
              <a:t>Even the president wouldn’t challenge him.</a:t>
            </a:r>
          </a:p>
          <a:p>
            <a:endParaRPr lang="en-US" dirty="0"/>
          </a:p>
          <a:p>
            <a:r>
              <a:rPr lang="en-US" dirty="0" smtClean="0"/>
              <a:t>Army hearings in 1954 were televised</a:t>
            </a:r>
          </a:p>
          <a:p>
            <a:pPr lvl="1"/>
            <a:r>
              <a:rPr lang="en-US" dirty="0" smtClean="0"/>
              <a:t>McCarthy exposed as a bully “Reckless Cruelty”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739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War Beginnings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Following World War 2 the U.S. and U.S.S.R were the only two superpowers left.</a:t>
            </a:r>
          </a:p>
          <a:p>
            <a:endParaRPr lang="en-US" dirty="0"/>
          </a:p>
          <a:p>
            <a:r>
              <a:rPr lang="en-US" dirty="0" smtClean="0"/>
              <a:t>Soon after World War 2 the two powers were in a Cold War.</a:t>
            </a:r>
          </a:p>
          <a:p>
            <a:endParaRPr lang="en-US" dirty="0"/>
          </a:p>
          <a:p>
            <a:r>
              <a:rPr lang="en-US" dirty="0" smtClean="0"/>
              <a:t>Different economic systems, strategic interests, Stalin’s Speech, Iron Curtain Speech, and atomic weapons caused tensions.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38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Race to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0"/>
            <a:ext cx="5791200" cy="376396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Russians launch Sputnik 1 on October 4, 1957</a:t>
            </a:r>
          </a:p>
          <a:p>
            <a:endParaRPr lang="en-US" sz="2800" dirty="0"/>
          </a:p>
          <a:p>
            <a:r>
              <a:rPr lang="en-US" sz="2800" dirty="0" smtClean="0"/>
              <a:t>Made up of Aluminum sphere, 23 inches in diameter weighing 184 pounds with four steel antennae emitting radio signals</a:t>
            </a:r>
          </a:p>
          <a:p>
            <a:endParaRPr lang="en-US" sz="2800" dirty="0"/>
          </a:p>
          <a:p>
            <a:r>
              <a:rPr lang="en-US" sz="2800" dirty="0" smtClean="0"/>
              <a:t>Stayed in orbit 92 days (January 4, 1958)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14551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America’s reaction to Sputnik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Americans fear a Soviet attack with missile technology</a:t>
            </a:r>
          </a:p>
          <a:p>
            <a:endParaRPr lang="en-US" dirty="0"/>
          </a:p>
          <a:p>
            <a:r>
              <a:rPr lang="en-US" dirty="0" smtClean="0"/>
              <a:t>Americans resolved to regain technological superiority over the Soviet Union.</a:t>
            </a:r>
          </a:p>
          <a:p>
            <a:endParaRPr lang="en-US" dirty="0"/>
          </a:p>
          <a:p>
            <a:r>
              <a:rPr lang="en-US" dirty="0" smtClean="0"/>
              <a:t>In July 1958, President Eisenhower created NASA or National Space and Aeronautics Agency</a:t>
            </a:r>
          </a:p>
          <a:p>
            <a:endParaRPr lang="en-US" dirty="0"/>
          </a:p>
          <a:p>
            <a:r>
              <a:rPr lang="en-US" dirty="0" smtClean="0"/>
              <a:t>National Defense Education Act established in 1958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4809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on the Moon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July 20, 1969</a:t>
            </a:r>
          </a:p>
          <a:p>
            <a:endParaRPr lang="en-US" dirty="0"/>
          </a:p>
          <a:p>
            <a:r>
              <a:rPr lang="en-US" dirty="0" smtClean="0"/>
              <a:t>Apollo 11</a:t>
            </a:r>
          </a:p>
          <a:p>
            <a:endParaRPr lang="en-US" dirty="0"/>
          </a:p>
          <a:p>
            <a:r>
              <a:rPr lang="en-US" dirty="0" smtClean="0"/>
              <a:t>Neil Armstrong and                                                    Buzz Aldrin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192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America’s reaction to Sputnik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“Duck-and-Cover Generations”</a:t>
            </a:r>
          </a:p>
          <a:p>
            <a:endParaRPr lang="en-US" dirty="0"/>
          </a:p>
          <a:p>
            <a:r>
              <a:rPr lang="en-US" dirty="0" smtClean="0"/>
              <a:t>Between July 16, 1945 and                                  September 23, 1992, the                                   United States conducted                                   1,054 official nuclear tests,                                     most of them at the Nevada                                 Test 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3081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Domino Theory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Communism spreads like a disease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1278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Vietnam Conflict 1940s - 1973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1887, France controlled the colony of Vietnam in SE Asia</a:t>
            </a:r>
          </a:p>
          <a:p>
            <a:endParaRPr lang="en-US" dirty="0"/>
          </a:p>
          <a:p>
            <a:r>
              <a:rPr lang="en-US" dirty="0" smtClean="0"/>
              <a:t>By 1945, Communist leader Ho Chi Minh led a war of independence for Vietnam</a:t>
            </a:r>
          </a:p>
          <a:p>
            <a:endParaRPr lang="en-US" dirty="0"/>
          </a:p>
          <a:p>
            <a:r>
              <a:rPr lang="en-US" dirty="0" smtClean="0"/>
              <a:t>Truman and Eisenhower feared the spread of communism in Asia and sent aid to France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121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Fidel Castro and communists take over Cuba in 1959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Bay of Pigs invasion,                                         attempted overthrow of                                        Fidel Castro’s communism                                        in 1960 but it failed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In 1962 Soviet missiles were                                discovered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0862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Cuban Missile Crisis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Closest ever coming to nuclear war.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Kennedy vs. Khrushchev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/>
              <a:t>President Kennedy                                                       Blocks Cuba with ships</a:t>
            </a:r>
          </a:p>
          <a:p>
            <a:pPr lvl="1"/>
            <a:r>
              <a:rPr lang="en-US" dirty="0" smtClean="0"/>
              <a:t>“eye to eye and the                                                       other guy blinked”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5892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662" y="1339577"/>
            <a:ext cx="54864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Ho Chi Minh gained control of communist North Vietnam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Ngo </a:t>
            </a:r>
            <a:r>
              <a:rPr lang="en-US" sz="2400" dirty="0" err="1" smtClean="0"/>
              <a:t>Dinh</a:t>
            </a:r>
            <a:r>
              <a:rPr lang="en-US" sz="2400" dirty="0" smtClean="0"/>
              <a:t> Diem became democratic president of South Vietnam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003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1963 President Kennedy recognized that Diem had lost control of Vietnam and gave approval for the assassination of Diem</a:t>
            </a:r>
          </a:p>
          <a:p>
            <a:endParaRPr lang="en-US" dirty="0"/>
          </a:p>
          <a:p>
            <a:r>
              <a:rPr lang="en-US" dirty="0" smtClean="0"/>
              <a:t>Diem’s assassination led to Chaos in South Vietnam</a:t>
            </a:r>
          </a:p>
          <a:p>
            <a:endParaRPr lang="en-US" dirty="0"/>
          </a:p>
          <a:p>
            <a:r>
              <a:rPr lang="en-US" dirty="0" smtClean="0"/>
              <a:t>After JFK’s death in 1963, the responsibility for Vietnam fell to Lyndon Johnson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31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Yalta Conference 1945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Big 3 – Roosevelt, Churchill, and Stalin</a:t>
            </a:r>
          </a:p>
          <a:p>
            <a:endParaRPr lang="en-US" dirty="0"/>
          </a:p>
          <a:p>
            <a:r>
              <a:rPr lang="en-US" dirty="0" smtClean="0"/>
              <a:t>Germany was split into 4 occupied zones.</a:t>
            </a:r>
          </a:p>
          <a:p>
            <a:endParaRPr lang="en-US" dirty="0"/>
          </a:p>
          <a:p>
            <a:r>
              <a:rPr lang="en-US" dirty="0" smtClean="0"/>
              <a:t>Soviet vs. Western Allies                                         (lasted 4 decades)</a:t>
            </a:r>
          </a:p>
          <a:p>
            <a:endParaRPr lang="en-US" dirty="0"/>
          </a:p>
          <a:p>
            <a:r>
              <a:rPr lang="en-US" dirty="0" smtClean="0"/>
              <a:t>Agreement to create                                                        United Nations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1146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1964 a North Vietnamese gunboat attacked the USS Maddox in the Gulf of Tonkin.</a:t>
            </a:r>
          </a:p>
          <a:p>
            <a:endParaRPr lang="en-US" sz="2400" dirty="0"/>
          </a:p>
          <a:p>
            <a:r>
              <a:rPr lang="en-US" sz="2400" dirty="0" smtClean="0"/>
              <a:t>Congress responded with the Gulf of Tonkin Resolution which gave Lyndon Johnson broad powers to “Defend Vietnam at any cost”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77207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 effort to contain the spread of communism into South Vietnam, LBJ began sending U.S. troops in 1965.</a:t>
            </a:r>
          </a:p>
          <a:p>
            <a:endParaRPr lang="en-US" dirty="0"/>
          </a:p>
          <a:p>
            <a:r>
              <a:rPr lang="en-US" dirty="0" smtClean="0"/>
              <a:t>By 1968 over 500,000 U.S. soldiers were fighting in Vietnam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8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 rolling Thunder, the U.S. military began bombing North Vietnam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93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62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Vietcong used guerilla tactics to combat U.S. military superiority</a:t>
            </a:r>
          </a:p>
          <a:p>
            <a:endParaRPr lang="en-US" dirty="0"/>
          </a:p>
          <a:p>
            <a:r>
              <a:rPr lang="en-US" dirty="0" smtClean="0"/>
              <a:t>Jungles made fighting difficult</a:t>
            </a:r>
          </a:p>
          <a:p>
            <a:endParaRPr lang="en-US" dirty="0"/>
          </a:p>
          <a:p>
            <a:r>
              <a:rPr lang="en-US" dirty="0" smtClean="0"/>
              <a:t>Vietcong lived among the civilians in Vietnamese villages.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68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U.S. military used a variety of tactics to fight the war in Vietnam.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Napalm			        Agent Orange (pesticides)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347453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Lai Massacre (1968)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mass killing of 504 unarmed civilians in South Vietnam on March 16, 1968.</a:t>
            </a:r>
          </a:p>
          <a:p>
            <a:endParaRPr lang="en-US" dirty="0"/>
          </a:p>
          <a:p>
            <a:r>
              <a:rPr lang="en-US" dirty="0" smtClean="0"/>
              <a:t>26 soldiers were brought up on charges of rape and murder</a:t>
            </a:r>
          </a:p>
          <a:p>
            <a:endParaRPr lang="en-US" dirty="0"/>
          </a:p>
          <a:p>
            <a:r>
              <a:rPr lang="en-US" dirty="0" smtClean="0"/>
              <a:t>Only 1 man was convicted                                                                  on charges, William </a:t>
            </a:r>
            <a:r>
              <a:rPr lang="en-US" dirty="0" err="1" smtClean="0"/>
              <a:t>Calley</a:t>
            </a:r>
            <a:r>
              <a:rPr lang="en-US" dirty="0" smtClean="0"/>
              <a:t>                                                         the platoon leader.</a:t>
            </a:r>
          </a:p>
          <a:p>
            <a:endParaRPr lang="en-US" dirty="0"/>
          </a:p>
          <a:p>
            <a:r>
              <a:rPr lang="en-US" dirty="0" smtClean="0"/>
              <a:t>He originally was given a                                                                    life sentence, but served                                                         only three and a half years                                                                      under house arrest.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87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525963"/>
          </a:xfrm>
        </p:spPr>
        <p:txBody>
          <a:bodyPr/>
          <a:lstStyle/>
          <a:p>
            <a:r>
              <a:rPr lang="en-US" sz="2800" dirty="0"/>
              <a:t>TV broadcasts reported body counts, atrocities, declining troop morale, and lack of gains in the war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23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11280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1968, the Vietcong launched the Tet Offensive against U.S. forces in South Vietnam.</a:t>
            </a:r>
          </a:p>
          <a:p>
            <a:endParaRPr lang="en-US" dirty="0"/>
          </a:p>
          <a:p>
            <a:r>
              <a:rPr lang="en-US" dirty="0" smtClean="0"/>
              <a:t>Lyndon B. Johnson announces he would not run for re-election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17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Since 1965, U.S. troops had been in Vietnam</a:t>
            </a:r>
          </a:p>
          <a:p>
            <a:endParaRPr lang="en-US" dirty="0"/>
          </a:p>
          <a:p>
            <a:r>
              <a:rPr lang="en-US" dirty="0" smtClean="0"/>
              <a:t>1968 was the height                                                 of the Vietnam War</a:t>
            </a:r>
          </a:p>
          <a:p>
            <a:endParaRPr lang="en-US" dirty="0"/>
          </a:p>
          <a:p>
            <a:r>
              <a:rPr lang="en-US" dirty="0" smtClean="0"/>
              <a:t>As more men were                                              drafted into the war,                                            the larger the anti                                         Vietnam pretests                                       became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45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 Protests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protested the Killing of civilians and the draft.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45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Potsdam Conference 1945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Big 3 – Truman, Churchill, and Stalin</a:t>
            </a:r>
          </a:p>
          <a:p>
            <a:endParaRPr lang="en-US" dirty="0"/>
          </a:p>
          <a:p>
            <a:r>
              <a:rPr lang="en-US" dirty="0" smtClean="0"/>
              <a:t>Meeting was more tense between U.S. and U.S.S.R</a:t>
            </a:r>
          </a:p>
          <a:p>
            <a:pPr lvl="1"/>
            <a:r>
              <a:rPr lang="en-US" dirty="0" smtClean="0"/>
              <a:t>Truman’s </a:t>
            </a:r>
            <a:r>
              <a:rPr lang="en-US" dirty="0"/>
              <a:t>style and the United States knew that Russia was working on an atomic bomb</a:t>
            </a:r>
          </a:p>
          <a:p>
            <a:endParaRPr lang="en-US" dirty="0" smtClean="0"/>
          </a:p>
          <a:p>
            <a:r>
              <a:rPr lang="en-US" dirty="0" smtClean="0"/>
              <a:t>Truman presses Stalin for                                                                    free elections in Eastern                                                         Europe</a:t>
            </a:r>
          </a:p>
          <a:p>
            <a:endParaRPr lang="en-US" dirty="0" smtClean="0"/>
          </a:p>
          <a:p>
            <a:r>
              <a:rPr lang="en-US" dirty="0" smtClean="0"/>
              <a:t>Stalin later gives a speech                                                      saying Capitalism and                                                                                 Communism cannot exist                                                            in the same world.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448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Richard Nixon and the Election of 1968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LBJ’s decision not to run for re-election and the divided democratic party let Nixon win the 1968 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0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Nixon wanted “peace with honor” in Vietnam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984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9799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plan to gradually withdraw U.S. troops and replace them with South Vietnamese soldiers.</a:t>
            </a:r>
          </a:p>
          <a:p>
            <a:endParaRPr lang="en-US" dirty="0"/>
          </a:p>
          <a:p>
            <a:r>
              <a:rPr lang="en-US" dirty="0" smtClean="0"/>
              <a:t>Nixon really wanted a “Knockout blow” in Vietnam and secretly sent U.S. troops into Cambodia and ordered the bombing of Laos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214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4275138" cy="624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When Americans found out about Nixon’s attacks on Cambodia and Laos, it set off the largest protest in U.S. history.</a:t>
            </a:r>
          </a:p>
          <a:p>
            <a:endParaRPr lang="en-US" dirty="0"/>
          </a:p>
          <a:p>
            <a:r>
              <a:rPr lang="en-US" dirty="0" smtClean="0"/>
              <a:t>250,000 people mostly students on college campuses, protested the war and some protests turned violent.</a:t>
            </a:r>
          </a:p>
          <a:p>
            <a:endParaRPr lang="en-US" dirty="0"/>
          </a:p>
          <a:p>
            <a:r>
              <a:rPr lang="en-US" dirty="0" smtClean="0"/>
              <a:t>4 students died when the National Guard shot into a crowd of violent protestors at Kent State University in 1970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6376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Leaving Vietnam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1973, the U.S. and North Vietnam agreed to a cease fire and the U.S. withdrew troops from Vietnam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In 1975, North Vietnam violated the cease fire, invaded South Vietnam and unified the nation under a communist government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16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Aftermath of Vietnam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Conflict in Vietnam was the longest and most divisive conflict in U.S. history.</a:t>
            </a:r>
          </a:p>
          <a:p>
            <a:endParaRPr lang="en-US" dirty="0"/>
          </a:p>
          <a:p>
            <a:r>
              <a:rPr lang="en-US" dirty="0" smtClean="0"/>
              <a:t>Of the 3.3 million U.S. soldiers who served:</a:t>
            </a:r>
          </a:p>
          <a:p>
            <a:pPr lvl="1"/>
            <a:r>
              <a:rPr lang="en-US" dirty="0" smtClean="0"/>
              <a:t>58,000 were killed</a:t>
            </a:r>
          </a:p>
          <a:p>
            <a:pPr lvl="1"/>
            <a:r>
              <a:rPr lang="en-US" dirty="0" smtClean="0"/>
              <a:t>303,000 were wounded</a:t>
            </a:r>
          </a:p>
          <a:p>
            <a:pPr lvl="1"/>
            <a:r>
              <a:rPr lang="en-US" dirty="0" smtClean="0"/>
              <a:t>15% were diagnosed with                                                      post-traumatic stress                                                       disorder</a:t>
            </a:r>
          </a:p>
          <a:p>
            <a:pPr lvl="1"/>
            <a:r>
              <a:rPr lang="en-US" dirty="0" smtClean="0"/>
              <a:t>Many vets faced hostility                                                          from other U.S. citizens                                                               when they returned home.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92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Impact of the Vietnam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863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War changed foreign policy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Containment ended as Americans became cautious of the U.S. role in the world.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Congress limited a president’s ability to send troops without a declaration of war by passing the War Powers Act in 1973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0282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Richard Nixon and Detente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Détente is the lessening of Cold War Tensions</a:t>
            </a:r>
          </a:p>
          <a:p>
            <a:endParaRPr lang="en-US" dirty="0"/>
          </a:p>
          <a:p>
            <a:r>
              <a:rPr lang="en-US" dirty="0" smtClean="0"/>
              <a:t>Real politic- dealing with actions in a practical and flexible manner (anti-containment)</a:t>
            </a:r>
          </a:p>
          <a:p>
            <a:endParaRPr lang="en-US" dirty="0"/>
          </a:p>
          <a:p>
            <a:r>
              <a:rPr lang="en-US" dirty="0" smtClean="0"/>
              <a:t>Nixon visits China                                                                 (Sino-Soviet Split)</a:t>
            </a:r>
          </a:p>
          <a:p>
            <a:endParaRPr lang="en-US" dirty="0"/>
          </a:p>
          <a:p>
            <a:r>
              <a:rPr lang="en-US" dirty="0" smtClean="0"/>
              <a:t>Policies will continue                                                          with Gerald Ford and                                                         Jimmy Carter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89092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Ronald Regan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Fiercely Anti-communist</a:t>
            </a:r>
          </a:p>
          <a:p>
            <a:endParaRPr lang="en-US" dirty="0"/>
          </a:p>
          <a:p>
            <a:r>
              <a:rPr lang="en-US" dirty="0" smtClean="0"/>
              <a:t>Moved away from Détente</a:t>
            </a:r>
          </a:p>
          <a:p>
            <a:endParaRPr lang="en-US" dirty="0"/>
          </a:p>
          <a:p>
            <a:r>
              <a:rPr lang="en-US" dirty="0" smtClean="0"/>
              <a:t>Increased military spending</a:t>
            </a:r>
          </a:p>
          <a:p>
            <a:endParaRPr lang="en-US" dirty="0"/>
          </a:p>
          <a:p>
            <a:r>
              <a:rPr lang="en-US" dirty="0" smtClean="0"/>
              <a:t>SDI, Strategic Defense                                        Initiative or Star Wars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54323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U.S.S.R (1985)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Mikhail Gorbachev becomes Premier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Begins a series of reforms                                        and freedoms in Russia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996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States 1946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267199" cy="4525963"/>
          </a:xfrm>
        </p:spPr>
        <p:txBody>
          <a:bodyPr/>
          <a:lstStyle/>
          <a:p>
            <a:r>
              <a:rPr lang="en-US" dirty="0" smtClean="0"/>
              <a:t>Churchill warns of an “Iron Curtain” in Europe</a:t>
            </a:r>
          </a:p>
          <a:p>
            <a:endParaRPr lang="en-US" dirty="0"/>
          </a:p>
          <a:p>
            <a:r>
              <a:rPr lang="en-US" dirty="0" smtClean="0"/>
              <a:t>Stalin calls speech an act of war, beginning of the Cold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34708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Berlin Wall comes down in 1989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6589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Glasnost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Openness in U.S.S.R:</a:t>
            </a:r>
          </a:p>
          <a:p>
            <a:endParaRPr lang="en-US" dirty="0" smtClean="0">
              <a:solidFill>
                <a:srgbClr val="FFFF00"/>
              </a:solidFill>
            </a:endParaRPr>
          </a:p>
          <a:p>
            <a:pPr lvl="1"/>
            <a:r>
              <a:rPr lang="en-US" dirty="0" smtClean="0"/>
              <a:t>Churches opened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Pressed allowed to criticize                                                      government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Banned authors allowed to                                           publish books.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57739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Perestroika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“Economic Restructuring”</a:t>
            </a:r>
          </a:p>
          <a:p>
            <a:pPr lvl="1"/>
            <a:r>
              <a:rPr lang="en-US" dirty="0" smtClean="0"/>
              <a:t>Managers make more decisions, small private businesses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25799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Democratization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Gradual opening of the political system</a:t>
            </a:r>
          </a:p>
          <a:p>
            <a:endParaRPr lang="en-US" dirty="0"/>
          </a:p>
          <a:p>
            <a:r>
              <a:rPr lang="en-US" dirty="0" smtClean="0"/>
              <a:t>Election of a new group of lawmakers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Communist Party no longer chose all candidates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0453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U.S.S.R (1991)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Nationalities begin to call for independence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4066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of U.S.S.R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December 25, 1991 the U.S.S.R collapsed.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Mikhail Gorbachev resigned his post as President.</a:t>
            </a:r>
          </a:p>
          <a:p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Soviet Union becomes                                             newly independent                                                         Russian State.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AutoShape 2" descr="Image result for fall of ussr"/>
          <p:cNvSpPr>
            <a:spLocks noChangeAspect="1" noChangeArrowheads="1"/>
          </p:cNvSpPr>
          <p:nvPr/>
        </p:nvSpPr>
        <p:spPr bwMode="auto">
          <a:xfrm>
            <a:off x="0" y="-136525"/>
            <a:ext cx="18954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84120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 (1991 – 1999)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5745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Boris Yeltsin becomes President in 1991</a:t>
            </a:r>
          </a:p>
          <a:p>
            <a:endParaRPr lang="en-US" dirty="0"/>
          </a:p>
          <a:p>
            <a:r>
              <a:rPr lang="en-US" dirty="0" smtClean="0"/>
              <a:t>Forms Commonwealth of Independent States</a:t>
            </a:r>
          </a:p>
          <a:p>
            <a:endParaRPr lang="en-US" dirty="0"/>
          </a:p>
          <a:p>
            <a:r>
              <a:rPr lang="en-US" dirty="0" smtClean="0"/>
              <a:t>Begins shock therapy of the economy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6014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Cold War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1946 – Computer</a:t>
            </a:r>
          </a:p>
          <a:p>
            <a:endParaRPr lang="en-US" sz="2400" dirty="0" smtClean="0"/>
          </a:p>
          <a:p>
            <a:r>
              <a:rPr lang="en-US" sz="2400" dirty="0" smtClean="0"/>
              <a:t>1948 </a:t>
            </a:r>
            <a:r>
              <a:rPr lang="en-US" sz="2400" dirty="0"/>
              <a:t>– </a:t>
            </a:r>
            <a:r>
              <a:rPr lang="en-US" sz="2400" dirty="0" smtClean="0"/>
              <a:t>Microwave</a:t>
            </a:r>
          </a:p>
          <a:p>
            <a:endParaRPr lang="en-US" sz="2400" dirty="0"/>
          </a:p>
          <a:p>
            <a:r>
              <a:rPr lang="en-US" sz="2400" dirty="0" smtClean="0"/>
              <a:t>1948 – Hang Glider</a:t>
            </a:r>
          </a:p>
          <a:p>
            <a:endParaRPr lang="en-US" sz="2400" dirty="0"/>
          </a:p>
          <a:p>
            <a:r>
              <a:rPr lang="en-US" sz="2400" dirty="0" smtClean="0"/>
              <a:t>1958 – Nuclear Energy Plant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70325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23715"/>
            <a:ext cx="8229600" cy="1143000"/>
          </a:xfrm>
        </p:spPr>
        <p:txBody>
          <a:bodyPr/>
          <a:lstStyle/>
          <a:p>
            <a:r>
              <a:rPr lang="en-US" dirty="0" smtClean="0"/>
              <a:t>Cold War Technologies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066800"/>
            <a:ext cx="8229600" cy="4525963"/>
          </a:xfrm>
        </p:spPr>
        <p:txBody>
          <a:bodyPr/>
          <a:lstStyle/>
          <a:p>
            <a:r>
              <a:rPr lang="en-US" sz="2400" dirty="0"/>
              <a:t>1960 – Communications Satellite</a:t>
            </a:r>
          </a:p>
          <a:p>
            <a:endParaRPr lang="en-US" sz="2400" dirty="0"/>
          </a:p>
          <a:p>
            <a:r>
              <a:rPr lang="en-US" sz="2400" dirty="0"/>
              <a:t>1970s – Smoke Detector</a:t>
            </a:r>
          </a:p>
          <a:p>
            <a:endParaRPr lang="en-US" sz="2400" dirty="0"/>
          </a:p>
          <a:p>
            <a:r>
              <a:rPr lang="en-US" sz="2400" dirty="0"/>
              <a:t>1980s – Global Positioning 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033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Truman Doctrine 1946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Turkey and Greece faced Communist revolutions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Truman asks for and receives 400 million to aid fight against communism.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Beginning of Containment Policy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 policy to stop the spread of                                   communism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Guiding U.S. policy into the 1970s’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392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Marshall Plan 1947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“European Recovery Program”</a:t>
            </a:r>
          </a:p>
          <a:p>
            <a:endParaRPr lang="en-US" dirty="0"/>
          </a:p>
          <a:p>
            <a:r>
              <a:rPr lang="en-US" dirty="0" smtClean="0"/>
              <a:t>Created by the Secretary of State, George Marshall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The U.S. should provide aid to                                           all European nations that need                                             it.</a:t>
            </a:r>
          </a:p>
          <a:p>
            <a:endParaRPr lang="en-US" dirty="0"/>
          </a:p>
          <a:p>
            <a:r>
              <a:rPr lang="en-US" dirty="0" smtClean="0"/>
              <a:t>$12.5 billion of U.S. aid to Western                                               Europe extended to Eastern Europe                                         and U.S.S.R but was rejected.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12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Central Intelligence Agency (1947)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Intelligence gathering organization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1953 helped install a new government in Iran and in 1954 in Guatemala</a:t>
            </a:r>
          </a:p>
          <a:p>
            <a:endParaRPr lang="en-US" dirty="0"/>
          </a:p>
          <a:p>
            <a:r>
              <a:rPr lang="en-US" dirty="0" smtClean="0"/>
              <a:t>Both helped to place anti-communist leaders in power and also created long term resentment toward U.S.</a:t>
            </a:r>
          </a:p>
        </p:txBody>
      </p:sp>
    </p:spTree>
    <p:extLst>
      <p:ext uri="{BB962C8B-B14F-4D97-AF65-F5344CB8AC3E}">
        <p14:creationId xmlns:p14="http://schemas.microsoft.com/office/powerpoint/2010/main" val="1960444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Berlin Blockade and Airlift (1948 – 1949)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response to the Marshall Plan Stalin cuts off access to Berlin by erecting a wall</a:t>
            </a:r>
          </a:p>
          <a:p>
            <a:endParaRPr lang="en-US" dirty="0" smtClean="0"/>
          </a:p>
          <a:p>
            <a:r>
              <a:rPr lang="en-US" dirty="0" smtClean="0"/>
              <a:t>President Truman decided to avoid the blockade by flying in food and other supplies to the needy people of West Berlin.</a:t>
            </a:r>
          </a:p>
          <a:p>
            <a:endParaRPr lang="en-US" dirty="0"/>
          </a:p>
          <a:p>
            <a:r>
              <a:rPr lang="en-US" dirty="0" smtClean="0"/>
              <a:t>At times over 5,000 tons of supplies arrived daily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374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1851</Words>
  <Application>Microsoft Office PowerPoint</Application>
  <PresentationFormat>On-screen Show (4:3)</PresentationFormat>
  <Paragraphs>343</Paragraphs>
  <Slides>58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1" baseType="lpstr">
      <vt:lpstr>Arial</vt:lpstr>
      <vt:lpstr>Calibri</vt:lpstr>
      <vt:lpstr>Office Theme</vt:lpstr>
      <vt:lpstr>Cold War 1945-1991</vt:lpstr>
      <vt:lpstr>Cold War Beginnings</vt:lpstr>
      <vt:lpstr>Yalta Conference 1945</vt:lpstr>
      <vt:lpstr>Potsdam Conference 1945</vt:lpstr>
      <vt:lpstr>United States 1946</vt:lpstr>
      <vt:lpstr>Truman Doctrine 1946</vt:lpstr>
      <vt:lpstr>Marshall Plan 1947</vt:lpstr>
      <vt:lpstr>Central Intelligence Agency (1947)</vt:lpstr>
      <vt:lpstr>Berlin Blockade and Airlift (1948 – 1949)</vt:lpstr>
      <vt:lpstr>North Atlantic Treaty Organization (1949)</vt:lpstr>
      <vt:lpstr>Warsaw Pact (1955)</vt:lpstr>
      <vt:lpstr>China turns Communist (1949)</vt:lpstr>
      <vt:lpstr>Nuclear Arms Race (1949)</vt:lpstr>
      <vt:lpstr>Communism in America</vt:lpstr>
      <vt:lpstr>Communism in America</vt:lpstr>
      <vt:lpstr>Korean War (1950 – 1953)</vt:lpstr>
      <vt:lpstr>Truman vs. MacArthur</vt:lpstr>
      <vt:lpstr>Korean War Ends</vt:lpstr>
      <vt:lpstr>McCarthyism Ends</vt:lpstr>
      <vt:lpstr>Race to Space</vt:lpstr>
      <vt:lpstr>America’s reaction to Sputnik 1</vt:lpstr>
      <vt:lpstr>Man on the Moon</vt:lpstr>
      <vt:lpstr>America’s reaction to Sputnik</vt:lpstr>
      <vt:lpstr>Domino Theory</vt:lpstr>
      <vt:lpstr>Vietnam Conflict 1940s - 1973</vt:lpstr>
      <vt:lpstr>Cuba</vt:lpstr>
      <vt:lpstr>Cuban Missile Crisis</vt:lpstr>
      <vt:lpstr>Vietnam Conflict</vt:lpstr>
      <vt:lpstr>Vietnam Conflict</vt:lpstr>
      <vt:lpstr>Vietnam Conflict</vt:lpstr>
      <vt:lpstr>Vietnam Conflict</vt:lpstr>
      <vt:lpstr>Vietnam Conflict</vt:lpstr>
      <vt:lpstr>Vietnam Conflict</vt:lpstr>
      <vt:lpstr>Vietnam Conflict</vt:lpstr>
      <vt:lpstr>My Lai Massacre (1968)</vt:lpstr>
      <vt:lpstr>Vietnam Conflict</vt:lpstr>
      <vt:lpstr>Vietnam Conflict</vt:lpstr>
      <vt:lpstr>Vietnam Conflict</vt:lpstr>
      <vt:lpstr>Vietnam Protests</vt:lpstr>
      <vt:lpstr>Richard Nixon and the Election of 1968</vt:lpstr>
      <vt:lpstr>Nixon wanted “peace with honor” in Vietnam</vt:lpstr>
      <vt:lpstr>Vietnamization</vt:lpstr>
      <vt:lpstr>PowerPoint Presentation</vt:lpstr>
      <vt:lpstr>Leaving Vietnam</vt:lpstr>
      <vt:lpstr>Aftermath of Vietnam</vt:lpstr>
      <vt:lpstr>The Impact of the Vietnam War</vt:lpstr>
      <vt:lpstr>Richard Nixon and Detente</vt:lpstr>
      <vt:lpstr>Ronald Regan</vt:lpstr>
      <vt:lpstr>U.S.S.R (1985)</vt:lpstr>
      <vt:lpstr>Berlin Wall comes down in 1989</vt:lpstr>
      <vt:lpstr>Glasnost</vt:lpstr>
      <vt:lpstr>Perestroika</vt:lpstr>
      <vt:lpstr>Democratization</vt:lpstr>
      <vt:lpstr>U.S.S.R (1991)</vt:lpstr>
      <vt:lpstr>Fall of U.S.S.R</vt:lpstr>
      <vt:lpstr>Russia (1991 – 1999)</vt:lpstr>
      <vt:lpstr>Cold War Technologies</vt:lpstr>
      <vt:lpstr>Cold War Technologies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Cold War 1945-1991</dc:title>
  <dc:creator>Joshua Condry</dc:creator>
  <cp:lastModifiedBy>jcondry</cp:lastModifiedBy>
  <cp:revision>33</cp:revision>
  <dcterms:created xsi:type="dcterms:W3CDTF">2017-04-30T01:48:04Z</dcterms:created>
  <dcterms:modified xsi:type="dcterms:W3CDTF">2017-05-16T16:20:03Z</dcterms:modified>
</cp:coreProperties>
</file>